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2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84" r:id="rId13"/>
    <p:sldId id="279" r:id="rId14"/>
    <p:sldId id="280" r:id="rId15"/>
    <p:sldId id="281" r:id="rId16"/>
    <p:sldId id="283" r:id="rId17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9" y="1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67BF5-9825-45E2-B5B9-14E1CE6831A4}" type="datetimeFigureOut">
              <a:rPr lang="en-CA" smtClean="0"/>
              <a:t>26/11/2013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526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9" y="8772526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C2933-C00A-4F15-86B9-0AB5930EB1A3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45418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F5DC-D013-4F5B-A2E7-0CE7A786490F}" type="datetimeFigureOut">
              <a:rPr lang="en-CA" smtClean="0"/>
              <a:t>26/11/2013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767"/>
            <a:ext cx="5608320" cy="415591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378"/>
            <a:ext cx="3037840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378"/>
            <a:ext cx="3037840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517C3-B21B-4A6E-B975-D9D83F5C541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5153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93E7973-4672-41AF-936E-6B67B94F2F28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89F6-F773-4F85-B1B6-647AA72487F5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7E123-CD77-49E7-9994-87567E6566C9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E105-269E-49AC-8DE5-711FC5BA4831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97C8A-FFA2-46FF-A1D2-67A161AD5574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8802-802E-4112-96CA-90B9CA6EF57E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97595B-39A3-4B07-8A68-6448A20AB60B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E2A27E9-81D5-4B98-A250-E9BB0C934EB5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B2E3-78CD-4FFA-937D-BCD4DB028C9C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7B85-FAB3-4FD6-8BCC-5B49AD3A7BB2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C18E2-70AE-4967-88D3-74B10ECA4655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3702C8C-A47B-4771-8FD8-C103AF2B5022}" type="datetime1">
              <a:rPr lang="en-CA" smtClean="0"/>
              <a:t>26/11/2013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2179981-8A07-4FF5-9A7E-9B94C785B89E}" type="slidenum">
              <a:rPr lang="en-CA" smtClean="0"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hresponseguidecwr.org/uploads/1/3/5/0/13500687/process_map_short_term_planning.pdf" TargetMode="External"/><Relationship Id="rId2" Type="http://schemas.openxmlformats.org/officeDocument/2006/relationships/hyperlink" Target="http://www.youthresponseguidecwr.org/uploads/1/3/5/0/13500687/process_map_initial_response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hresponseguidecwr.org/uploads/1/3/5/0/13500687/process_map._ongoing.coordination__monitoring.pd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hresponseguidecwr.org/uploads/1/3/5/0/13500687/principles_of_effective_collaboration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hresponseguidecwr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hresponseguidecwr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hresponseguidecwr.org/uploads/1/3/5/0/13500687/decision_tree_for_obtaining_consent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175351" cy="1793167"/>
          </a:xfrm>
        </p:spPr>
        <p:txBody>
          <a:bodyPr/>
          <a:lstStyle/>
          <a:p>
            <a:pPr algn="ctr"/>
            <a:r>
              <a:rPr lang="en-US" dirty="0" smtClean="0"/>
              <a:t>Youth Response Guide</a:t>
            </a:r>
            <a:br>
              <a:rPr lang="en-US" dirty="0" smtClean="0"/>
            </a:br>
            <a:r>
              <a:rPr lang="en-US" dirty="0" smtClean="0"/>
              <a:t>Central West Region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437112"/>
            <a:ext cx="6400800" cy="1600200"/>
          </a:xfrm>
        </p:spPr>
        <p:txBody>
          <a:bodyPr/>
          <a:lstStyle/>
          <a:p>
            <a:pPr algn="ctr"/>
            <a:r>
              <a:rPr lang="en-US" dirty="0" smtClean="0"/>
              <a:t>Youth Response Guide Orientation</a:t>
            </a:r>
          </a:p>
          <a:p>
            <a:pPr algn="ctr"/>
            <a:r>
              <a:rPr lang="en-US" dirty="0" smtClean="0"/>
              <a:t>Video Conference</a:t>
            </a:r>
          </a:p>
          <a:p>
            <a:pPr algn="ctr"/>
            <a:r>
              <a:rPr lang="en-US" dirty="0" smtClean="0"/>
              <a:t>December 3, 2013</a:t>
            </a:r>
          </a:p>
        </p:txBody>
      </p:sp>
    </p:spTree>
    <p:extLst>
      <p:ext uri="{BB962C8B-B14F-4D97-AF65-F5344CB8AC3E}">
        <p14:creationId xmlns:p14="http://schemas.microsoft.com/office/powerpoint/2010/main" val="15403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en-US" dirty="0" smtClean="0"/>
              <a:t>Roles and Responsibilities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32511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Role Definitions</a:t>
            </a:r>
          </a:p>
          <a:p>
            <a:r>
              <a:rPr lang="en-US" dirty="0" smtClean="0"/>
              <a:t>Key Principles</a:t>
            </a:r>
          </a:p>
          <a:p>
            <a:pPr lvl="1"/>
            <a:r>
              <a:rPr lang="en-US" dirty="0" smtClean="0"/>
              <a:t>Collaboration</a:t>
            </a:r>
          </a:p>
          <a:p>
            <a:pPr lvl="1"/>
            <a:r>
              <a:rPr lang="en-US" dirty="0" smtClean="0"/>
              <a:t>Knowledge of available services/resources</a:t>
            </a:r>
          </a:p>
          <a:p>
            <a:pPr lvl="1"/>
            <a:r>
              <a:rPr lang="en-US" dirty="0" smtClean="0"/>
              <a:t>Effective Communication</a:t>
            </a:r>
          </a:p>
          <a:p>
            <a:pPr lvl="1"/>
            <a:r>
              <a:rPr lang="en-US" dirty="0" smtClean="0"/>
              <a:t>Pro-Active behaviour</a:t>
            </a:r>
          </a:p>
          <a:p>
            <a:pPr lvl="1"/>
            <a:r>
              <a:rPr lang="en-US" dirty="0" smtClean="0"/>
              <a:t>Effective youth &amp; caregiver engagement</a:t>
            </a:r>
          </a:p>
          <a:p>
            <a:pPr lvl="1"/>
            <a:r>
              <a:rPr lang="en-US" dirty="0" smtClean="0"/>
              <a:t>Service Linkage</a:t>
            </a:r>
          </a:p>
          <a:p>
            <a:pPr lvl="1"/>
            <a:r>
              <a:rPr lang="en-US" dirty="0" smtClean="0"/>
              <a:t>Comprehensive and effective short and long term planning</a:t>
            </a:r>
          </a:p>
          <a:p>
            <a:pPr lvl="1"/>
            <a:r>
              <a:rPr lang="en-CA" dirty="0"/>
              <a:t>Working within an ethical framework</a:t>
            </a:r>
          </a:p>
          <a:p>
            <a:pPr lvl="1"/>
            <a:endParaRPr lang="en-US" dirty="0" smtClean="0"/>
          </a:p>
          <a:p>
            <a:pPr lvl="1"/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10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2063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Advocacy Offices/Organizations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Office of the Provincial Advocate for Children and Youth</a:t>
            </a:r>
          </a:p>
          <a:p>
            <a:r>
              <a:rPr lang="en-US" dirty="0" smtClean="0"/>
              <a:t>Office of the Children’s Lawyer</a:t>
            </a:r>
          </a:p>
          <a:p>
            <a:r>
              <a:rPr lang="en-US" dirty="0" smtClean="0"/>
              <a:t>Office of the Public Guardian and Trustee</a:t>
            </a:r>
          </a:p>
          <a:p>
            <a:r>
              <a:rPr lang="en-US" dirty="0" smtClean="0"/>
              <a:t>Justice for Children and Youth</a:t>
            </a:r>
          </a:p>
          <a:p>
            <a:pPr lvl="1"/>
            <a:r>
              <a:rPr lang="en-US" dirty="0" smtClean="0"/>
              <a:t>Mandates</a:t>
            </a:r>
          </a:p>
          <a:p>
            <a:pPr lvl="1"/>
            <a:r>
              <a:rPr lang="en-US" dirty="0" smtClean="0"/>
              <a:t>Whom they serve</a:t>
            </a:r>
          </a:p>
          <a:p>
            <a:pPr lvl="1"/>
            <a:r>
              <a:rPr lang="en-US" dirty="0" smtClean="0"/>
              <a:t>Accessing advocacy offices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9807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/>
          <a:lstStyle/>
          <a:p>
            <a:r>
              <a:rPr lang="en-US" dirty="0" smtClean="0"/>
              <a:t>Intervention Planning Processes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32511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Initial Response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www.youthresponseguidecwr.org/uploads/1/3/5/0/13500687/process_map_initial_response.pdf</a:t>
            </a:r>
            <a:endParaRPr lang="en-US" dirty="0" smtClean="0"/>
          </a:p>
          <a:p>
            <a:r>
              <a:rPr lang="en-US" dirty="0" smtClean="0"/>
              <a:t>Interim/Short Term Planning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www.youthresponseguidecwr.org/uploads/1/3/5/0/13500687/process_map_short_term_planning.pdf</a:t>
            </a:r>
            <a:endParaRPr lang="en-US" dirty="0" smtClean="0"/>
          </a:p>
          <a:p>
            <a:r>
              <a:rPr lang="en-US" dirty="0" smtClean="0"/>
              <a:t>Ongoing Coordination &amp; Monitoring</a:t>
            </a:r>
          </a:p>
          <a:p>
            <a:r>
              <a:rPr lang="en-US" dirty="0">
                <a:hlinkClick r:id="rId4"/>
              </a:rPr>
              <a:t>http://www.youthresponseguidecwr.org/uploads/1/3/5/0/13500687/process_map._ongoing.coordination__</a:t>
            </a:r>
            <a:r>
              <a:rPr lang="en-US" dirty="0" smtClean="0">
                <a:hlinkClick r:id="rId4"/>
              </a:rPr>
              <a:t>monitoring.pdf</a:t>
            </a:r>
            <a:endParaRPr lang="en-US" dirty="0" smtClean="0"/>
          </a:p>
          <a:p>
            <a:endParaRPr lang="en-US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12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1955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Principles of Effective Collaboration</a:t>
            </a:r>
          </a:p>
          <a:p>
            <a:r>
              <a:rPr lang="en-CA" dirty="0">
                <a:hlinkClick r:id="rId2"/>
              </a:rPr>
              <a:t>http://</a:t>
            </a:r>
            <a:r>
              <a:rPr lang="en-CA" dirty="0" smtClean="0">
                <a:hlinkClick r:id="rId2"/>
              </a:rPr>
              <a:t>www.youthresponseguidecwr.org/uploads/1/3/5/0/13500687/principles_of_effective_collaboration.pdf</a:t>
            </a:r>
            <a:endParaRPr lang="en-CA" dirty="0" smtClean="0"/>
          </a:p>
          <a:p>
            <a:pPr marL="109728" indent="0">
              <a:buNone/>
            </a:pP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13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392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339816"/>
          </a:xfrm>
          <a:ln w="19050" cap="rnd" cmpd="sng">
            <a:solidFill>
              <a:schemeClr val="accent1"/>
            </a:solidFill>
            <a:bevel/>
          </a:ln>
          <a:effectLst>
            <a:glow rad="63500">
              <a:schemeClr val="accent1"/>
            </a:glow>
          </a:effectLst>
          <a:scene3d>
            <a:camera prst="orthographicFront"/>
            <a:lightRig rig="threePt" dir="t"/>
          </a:scene3d>
          <a:sp3d>
            <a:bevelB w="165100" prst="coolSlant"/>
          </a:sp3d>
        </p:spPr>
        <p:txBody>
          <a:bodyPr/>
          <a:lstStyle/>
          <a:p>
            <a:pPr marL="109728" indent="0">
              <a:buNone/>
            </a:pPr>
            <a:r>
              <a:rPr lang="en-CA" u="sng" dirty="0"/>
              <a:t>Tips for Improving </a:t>
            </a:r>
            <a:r>
              <a:rPr lang="en-CA" u="sng" dirty="0" smtClean="0"/>
              <a:t>Communication</a:t>
            </a:r>
            <a:endParaRPr lang="en-CA" u="sng" dirty="0"/>
          </a:p>
          <a:p>
            <a:r>
              <a:rPr lang="en-CA" dirty="0"/>
              <a:t>Develop common language – glossary of terms</a:t>
            </a:r>
          </a:p>
          <a:p>
            <a:r>
              <a:rPr lang="en-CA" dirty="0"/>
              <a:t>Minimize issues of consent</a:t>
            </a:r>
          </a:p>
          <a:p>
            <a:r>
              <a:rPr lang="en-CA" dirty="0"/>
              <a:t>Develop a “Go To Person” for key service organizations</a:t>
            </a:r>
          </a:p>
          <a:p>
            <a:r>
              <a:rPr lang="en-CA" dirty="0"/>
              <a:t>Confirm conferencing model and expectations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14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7558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/>
          <a:lstStyle/>
          <a:p>
            <a:r>
              <a:rPr lang="en-US" dirty="0" smtClean="0"/>
              <a:t>Best Practices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032448"/>
          </a:xfrm>
          <a:ln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  <a:effectLst>
            <a:glow rad="101600">
              <a:schemeClr val="accent3">
                <a:alpha val="40000"/>
              </a:schemeClr>
            </a:glow>
          </a:effectLst>
        </p:spPr>
        <p:txBody>
          <a:bodyPr>
            <a:normAutofit fontScale="47500" lnSpcReduction="20000"/>
          </a:bodyPr>
          <a:lstStyle/>
          <a:p>
            <a:pPr marL="109728" indent="0">
              <a:buNone/>
            </a:pPr>
            <a:endParaRPr lang="en-CA" sz="5100" u="sng" dirty="0" smtClean="0"/>
          </a:p>
          <a:p>
            <a:pPr marL="109728" indent="0">
              <a:buNone/>
            </a:pPr>
            <a:r>
              <a:rPr lang="en-CA" sz="5100" u="sng" dirty="0" smtClean="0"/>
              <a:t>Tips </a:t>
            </a:r>
            <a:r>
              <a:rPr lang="en-CA" sz="5100" u="sng" dirty="0"/>
              <a:t>for Clarifying Roles and Responsibilities </a:t>
            </a:r>
          </a:p>
          <a:p>
            <a:r>
              <a:rPr lang="en-CA" sz="4400" dirty="0"/>
              <a:t>Confirm commitments - in writing where possible; </a:t>
            </a:r>
          </a:p>
          <a:p>
            <a:r>
              <a:rPr lang="en-CA" sz="4400" dirty="0"/>
              <a:t>Accept that some collaborative members will have different levels of commitment;</a:t>
            </a:r>
          </a:p>
          <a:p>
            <a:r>
              <a:rPr lang="en-CA" sz="4400" dirty="0"/>
              <a:t>Define the strengths of the collaboration team members and match them with needed roles; </a:t>
            </a:r>
          </a:p>
          <a:p>
            <a:r>
              <a:rPr lang="en-CA" sz="4400" dirty="0"/>
              <a:t>Find out what people are willing to do and not do; </a:t>
            </a:r>
          </a:p>
          <a:p>
            <a:r>
              <a:rPr lang="en-CA" sz="4400" dirty="0"/>
              <a:t>Clarify roles and responsibilities up front; </a:t>
            </a:r>
          </a:p>
          <a:p>
            <a:r>
              <a:rPr lang="en-CA" sz="4400" dirty="0"/>
              <a:t>Members should understand others' roles and how they fit; </a:t>
            </a:r>
          </a:p>
          <a:p>
            <a:r>
              <a:rPr lang="en-CA" sz="4400" dirty="0"/>
              <a:t>Understand that roles and responsibilities may shift over </a:t>
            </a:r>
            <a:r>
              <a:rPr lang="en-CA" sz="4400" dirty="0" smtClean="0"/>
              <a:t>time.</a:t>
            </a:r>
            <a:endParaRPr lang="en-CA" sz="4400" dirty="0"/>
          </a:p>
          <a:p>
            <a:endParaRPr lang="en-CA" sz="4400" dirty="0"/>
          </a:p>
          <a:p>
            <a:pPr marL="109728" indent="0">
              <a:buNone/>
            </a:pPr>
            <a:r>
              <a:rPr lang="en-CA" sz="3800" dirty="0"/>
              <a:t> </a:t>
            </a:r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15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8447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&amp; Answers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16</a:t>
            </a:fld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92896"/>
            <a:ext cx="576064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858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en-US" dirty="0" smtClean="0"/>
              <a:t>Welcome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251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Welcome to Participants</a:t>
            </a:r>
          </a:p>
          <a:p>
            <a:r>
              <a:rPr lang="en-US" dirty="0" smtClean="0"/>
              <a:t>Presenters:</a:t>
            </a:r>
          </a:p>
          <a:p>
            <a:pPr lvl="1"/>
            <a:r>
              <a:rPr lang="en-US" dirty="0" smtClean="0"/>
              <a:t>Gail Jones – Director of Community Supports, Kerry’s Place Autism Services/Services en autisme</a:t>
            </a:r>
          </a:p>
          <a:p>
            <a:pPr lvl="1"/>
            <a:r>
              <a:rPr lang="en-US" dirty="0" smtClean="0"/>
              <a:t>Helen Mullen-Stark – Consultant – HMS Inc. Human Resource Solutions</a:t>
            </a:r>
          </a:p>
          <a:p>
            <a:pPr lvl="1"/>
            <a:r>
              <a:rPr lang="en-US" dirty="0" smtClean="0"/>
              <a:t>Focus of Today’s Video Conference</a:t>
            </a:r>
          </a:p>
          <a:p>
            <a:pPr lvl="1"/>
            <a:r>
              <a:rPr lang="en-US" dirty="0" smtClean="0"/>
              <a:t>Video Conference Reminders</a:t>
            </a:r>
          </a:p>
          <a:p>
            <a:pPr lvl="1"/>
            <a:r>
              <a:rPr lang="en-US" dirty="0" smtClean="0"/>
              <a:t>Youth Response Guide - Web-site address:</a:t>
            </a:r>
          </a:p>
          <a:p>
            <a:pPr lvl="2"/>
            <a:r>
              <a:rPr lang="en-US" dirty="0" smtClean="0">
                <a:hlinkClick r:id="rId2"/>
              </a:rPr>
              <a:t>www.youthresponseguidecwr.org</a:t>
            </a:r>
            <a:endParaRPr lang="en-US" dirty="0" smtClean="0"/>
          </a:p>
          <a:p>
            <a:pPr marL="704088" lvl="2" indent="0">
              <a:buNone/>
            </a:pPr>
            <a:endParaRPr lang="en-US" dirty="0" smtClean="0"/>
          </a:p>
          <a:p>
            <a:pPr lvl="1"/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8989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Introduction/Background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Youth Response Guide?</a:t>
            </a:r>
          </a:p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Why has the guide been developed?</a:t>
            </a:r>
          </a:p>
          <a:p>
            <a:pPr lvl="1"/>
            <a:r>
              <a:rPr lang="en-US" dirty="0" smtClean="0"/>
              <a:t>Focus – Complex Youth – 16 to 18 years of age</a:t>
            </a:r>
          </a:p>
          <a:p>
            <a:pPr lvl="1"/>
            <a:r>
              <a:rPr lang="en-US" dirty="0" smtClean="0"/>
              <a:t>What is the purpose of the Guide?</a:t>
            </a:r>
          </a:p>
          <a:p>
            <a:pPr lvl="1"/>
            <a:r>
              <a:rPr lang="en-US" dirty="0" smtClean="0"/>
              <a:t>Who is it intended to assist?</a:t>
            </a:r>
          </a:p>
          <a:p>
            <a:r>
              <a:rPr lang="en-US" dirty="0" smtClean="0"/>
              <a:t>Builds on previous work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1865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25112"/>
          </a:xfrm>
        </p:spPr>
        <p:txBody>
          <a:bodyPr/>
          <a:lstStyle/>
          <a:p>
            <a:r>
              <a:rPr lang="en-US" dirty="0" smtClean="0"/>
              <a:t>Project Team</a:t>
            </a:r>
          </a:p>
          <a:p>
            <a:r>
              <a:rPr lang="en-US" dirty="0" smtClean="0"/>
              <a:t>Survey</a:t>
            </a:r>
          </a:p>
          <a:p>
            <a:r>
              <a:rPr lang="en-US" dirty="0" smtClean="0"/>
              <a:t>Round Table Discussions</a:t>
            </a:r>
          </a:p>
          <a:p>
            <a:r>
              <a:rPr lang="en-US" dirty="0" smtClean="0"/>
              <a:t>Consultation with Key Informants</a:t>
            </a:r>
          </a:p>
          <a:p>
            <a:r>
              <a:rPr lang="en-US" dirty="0" smtClean="0"/>
              <a:t>Consultation with Ethicist</a:t>
            </a:r>
          </a:p>
          <a:p>
            <a:r>
              <a:rPr lang="en-US" dirty="0" smtClean="0"/>
              <a:t>Preparation and Review of Drafts</a:t>
            </a:r>
          </a:p>
          <a:p>
            <a:r>
              <a:rPr lang="en-US" dirty="0" smtClean="0"/>
              <a:t>Final Approval Process</a:t>
            </a:r>
          </a:p>
          <a:p>
            <a:r>
              <a:rPr lang="en-US" dirty="0" smtClean="0"/>
              <a:t>Web-Site Development</a:t>
            </a:r>
          </a:p>
          <a:p>
            <a:r>
              <a:rPr lang="en-US" dirty="0" smtClean="0"/>
              <a:t>Booklets</a:t>
            </a:r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4967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Learnings/Findings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Complexity</a:t>
            </a:r>
          </a:p>
          <a:p>
            <a:pPr lvl="1"/>
            <a:r>
              <a:rPr lang="en-US" dirty="0" smtClean="0"/>
              <a:t>Multiple relevant pieces of legislation</a:t>
            </a:r>
          </a:p>
          <a:p>
            <a:pPr lvl="1"/>
            <a:r>
              <a:rPr lang="en-US" dirty="0" smtClean="0"/>
              <a:t>Numerous advocacy agencies/offices</a:t>
            </a:r>
          </a:p>
          <a:p>
            <a:r>
              <a:rPr lang="en-US" dirty="0" smtClean="0"/>
              <a:t>Barriers and Challenges</a:t>
            </a:r>
          </a:p>
          <a:p>
            <a:r>
              <a:rPr lang="en-US" dirty="0" smtClean="0"/>
              <a:t>Emerging Themes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452320" y="620688"/>
            <a:ext cx="1325880" cy="457200"/>
          </a:xfrm>
        </p:spPr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5300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Questions/Introduction to Web Site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Before we provide an orientation to the Guide, do you have any questions or items requiring further clarification?</a:t>
            </a:r>
          </a:p>
          <a:p>
            <a:r>
              <a:rPr lang="en-US" dirty="0" smtClean="0"/>
              <a:t>Introduction to Web Site</a:t>
            </a:r>
          </a:p>
          <a:p>
            <a:pPr lvl="1"/>
            <a:r>
              <a:rPr lang="en-US" dirty="0" smtClean="0">
                <a:hlinkClick r:id="rId2"/>
              </a:rPr>
              <a:t>www.youthresponseguidecwr.org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4709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Orientation to the YRG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Overview</a:t>
            </a:r>
          </a:p>
          <a:p>
            <a:r>
              <a:rPr lang="en-US" dirty="0" smtClean="0"/>
              <a:t>Key Principles</a:t>
            </a:r>
          </a:p>
          <a:p>
            <a:r>
              <a:rPr lang="en-US" dirty="0" smtClean="0"/>
              <a:t>Ethical Decision Making Framework</a:t>
            </a:r>
          </a:p>
          <a:p>
            <a:pPr marL="109728" indent="0">
              <a:buNone/>
            </a:pP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9888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66800"/>
          </a:xfrm>
        </p:spPr>
        <p:txBody>
          <a:bodyPr/>
          <a:lstStyle/>
          <a:p>
            <a:r>
              <a:rPr lang="en-US" dirty="0" smtClean="0"/>
              <a:t>Legislation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8</a:t>
            </a:fld>
            <a:endParaRPr lang="en-CA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71296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2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Example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 Tree for Obtaining Consent</a:t>
            </a:r>
          </a:p>
          <a:p>
            <a:r>
              <a:rPr lang="en-CA" dirty="0">
                <a:hlinkClick r:id="rId2"/>
              </a:rPr>
              <a:t>http://www.youthresponseguidecwr.org/uploads/1/3/5/0/13500687/decision_tree_for_obtaining_consent.pdf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Youth Response Guide Orientation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79981-8A07-4FF5-9A7E-9B94C785B89E}" type="slidenum">
              <a:rPr lang="en-CA" smtClean="0"/>
              <a:t>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2345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1101</TotalTime>
  <Words>498</Words>
  <Application>Microsoft Office PowerPoint</Application>
  <PresentationFormat>On-screen Show (4:3)</PresentationFormat>
  <Paragraphs>131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Urban</vt:lpstr>
      <vt:lpstr>Youth Response Guide Central West Region</vt:lpstr>
      <vt:lpstr>Welcome</vt:lpstr>
      <vt:lpstr>Introduction/Background</vt:lpstr>
      <vt:lpstr>Methodology</vt:lpstr>
      <vt:lpstr>Key Learnings/Findings</vt:lpstr>
      <vt:lpstr>Questions/Introduction to Web Site</vt:lpstr>
      <vt:lpstr>Orientation to the YRG</vt:lpstr>
      <vt:lpstr>Legislation</vt:lpstr>
      <vt:lpstr>Resource Example</vt:lpstr>
      <vt:lpstr>Roles and Responsibilities</vt:lpstr>
      <vt:lpstr>Advocacy Offices/Organizations</vt:lpstr>
      <vt:lpstr>Intervention Planning Processes</vt:lpstr>
      <vt:lpstr>Best Practices</vt:lpstr>
      <vt:lpstr>Best Practices</vt:lpstr>
      <vt:lpstr>Best Practices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Youth Response Guide</dc:title>
  <dc:creator>Helen Stark</dc:creator>
  <cp:lastModifiedBy>Helen Stark</cp:lastModifiedBy>
  <cp:revision>28</cp:revision>
  <cp:lastPrinted>2013-11-26T15:24:43Z</cp:lastPrinted>
  <dcterms:created xsi:type="dcterms:W3CDTF">2013-05-21T17:27:28Z</dcterms:created>
  <dcterms:modified xsi:type="dcterms:W3CDTF">2013-11-26T18:34:08Z</dcterms:modified>
</cp:coreProperties>
</file>